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388" r:id="rId2"/>
    <p:sldId id="421" r:id="rId3"/>
    <p:sldId id="420" r:id="rId4"/>
    <p:sldId id="422" r:id="rId5"/>
    <p:sldId id="424" r:id="rId6"/>
    <p:sldId id="423" r:id="rId7"/>
    <p:sldId id="425" r:id="rId8"/>
    <p:sldId id="433" r:id="rId9"/>
    <p:sldId id="435" r:id="rId10"/>
    <p:sldId id="434" r:id="rId11"/>
    <p:sldId id="436" r:id="rId12"/>
    <p:sldId id="437" r:id="rId13"/>
    <p:sldId id="429" r:id="rId14"/>
    <p:sldId id="446" r:id="rId15"/>
    <p:sldId id="438" r:id="rId16"/>
    <p:sldId id="427" r:id="rId17"/>
    <p:sldId id="428" r:id="rId18"/>
    <p:sldId id="430" r:id="rId19"/>
    <p:sldId id="431" r:id="rId20"/>
    <p:sldId id="439" r:id="rId21"/>
    <p:sldId id="440" r:id="rId22"/>
    <p:sldId id="441" r:id="rId23"/>
    <p:sldId id="442" r:id="rId24"/>
    <p:sldId id="447" r:id="rId25"/>
    <p:sldId id="443" r:id="rId26"/>
    <p:sldId id="444" r:id="rId27"/>
    <p:sldId id="445" r:id="rId28"/>
    <p:sldId id="419" r:id="rId29"/>
    <p:sldId id="385" r:id="rId3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421"/>
            <p14:sldId id="420"/>
            <p14:sldId id="422"/>
            <p14:sldId id="424"/>
            <p14:sldId id="423"/>
            <p14:sldId id="425"/>
            <p14:sldId id="433"/>
            <p14:sldId id="435"/>
            <p14:sldId id="434"/>
            <p14:sldId id="436"/>
            <p14:sldId id="437"/>
            <p14:sldId id="429"/>
            <p14:sldId id="446"/>
            <p14:sldId id="438"/>
            <p14:sldId id="427"/>
            <p14:sldId id="428"/>
            <p14:sldId id="430"/>
            <p14:sldId id="431"/>
            <p14:sldId id="439"/>
            <p14:sldId id="440"/>
            <p14:sldId id="441"/>
            <p14:sldId id="442"/>
            <p14:sldId id="447"/>
            <p14:sldId id="443"/>
            <p14:sldId id="444"/>
            <p14:sldId id="445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95" autoAdjust="0"/>
  </p:normalViewPr>
  <p:slideViewPr>
    <p:cSldViewPr>
      <p:cViewPr varScale="1">
        <p:scale>
          <a:sx n="115" d="100"/>
          <a:sy n="115" d="100"/>
        </p:scale>
        <p:origin x="138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87000" y="6504801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Southwest Fox 2019</a:t>
            </a:r>
            <a:endParaRPr lang="en-US" sz="12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FPX/VFPRuntimeInstall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kisharp.github.io/win-acm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ebsurge.west-wind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WebConnectionDeploy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ultr.com/?ref=682001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vultr.com/?ref=68200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Chocolate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Deployment and Server Configuration</a:t>
            </a:r>
            <a:br>
              <a:rPr lang="en-US" sz="2800"/>
            </a:br>
            <a:r>
              <a:rPr lang="en-US" sz="2000">
                <a:solidFill>
                  <a:srgbClr val="FFFFCC"/>
                </a:solidFill>
              </a:rPr>
              <a:t>for Web Connection Applications</a:t>
            </a:r>
            <a:br>
              <a:rPr lang="en-US" sz="200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E8772E-2A20-4044-8212-DA42D0A6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44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5209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381A1-11C9-45F9-95E1-AB9C7824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76300"/>
            <a:ext cx="11480800" cy="5105400"/>
          </a:xfrm>
        </p:spPr>
        <p:txBody>
          <a:bodyPr/>
          <a:lstStyle/>
          <a:p>
            <a:r>
              <a:rPr lang="en-US" sz="1800"/>
              <a:t>Install IIS</a:t>
            </a:r>
          </a:p>
          <a:p>
            <a:pPr lvl="1"/>
            <a:r>
              <a:rPr lang="en-US" sz="1400"/>
              <a:t>IIS will let us copy files with WebDeploy</a:t>
            </a:r>
          </a:p>
          <a:p>
            <a:pPr lvl="1"/>
            <a:r>
              <a:rPr lang="en-US" sz="1400"/>
              <a:t>Use Commandlets from command line</a:t>
            </a:r>
          </a:p>
          <a:p>
            <a:pPr lvl="1"/>
            <a:r>
              <a:rPr lang="en-US" sz="1400"/>
              <a:t>Create Powershell script</a:t>
            </a:r>
          </a:p>
          <a:p>
            <a:r>
              <a:rPr lang="en-US" sz="1800"/>
              <a:t>Use </a:t>
            </a:r>
            <a:r>
              <a:rPr lang="en-US" sz="1800">
                <a:solidFill>
                  <a:srgbClr val="FFFFCC"/>
                </a:solidFill>
              </a:rPr>
              <a:t>install-iis-features.ps1</a:t>
            </a:r>
            <a:endParaRPr lang="en-US" sz="1800"/>
          </a:p>
          <a:p>
            <a:pPr lvl="1"/>
            <a:r>
              <a:rPr lang="en-US" sz="1400"/>
              <a:t>File copied in your project root</a:t>
            </a:r>
          </a:p>
          <a:p>
            <a:pPr lvl="1"/>
            <a:r>
              <a:rPr lang="en-US" sz="1400"/>
              <a:t>Automates IIS Installation</a:t>
            </a:r>
          </a:p>
          <a:p>
            <a:pPr lvl="1"/>
            <a:r>
              <a:rPr lang="en-US" sz="1400"/>
              <a:t>Installs components needed for Web Connection</a:t>
            </a:r>
          </a:p>
          <a:p>
            <a:pPr lvl="1"/>
            <a:r>
              <a:rPr lang="en-US" sz="1400"/>
              <a:t>Takes out the guess work</a:t>
            </a:r>
          </a:p>
          <a:p>
            <a:endParaRPr lang="en-US" sz="18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r>
              <a:rPr lang="en-US" sz="14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214C0-A661-4DB6-A63E-5C091DA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IIS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43192-A55E-4BBA-9B33-4952724A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246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6DE80-5896-42B9-AB0A-F2BC9FE2F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76300"/>
            <a:ext cx="11480800" cy="5105400"/>
          </a:xfrm>
        </p:spPr>
        <p:txBody>
          <a:bodyPr/>
          <a:lstStyle/>
          <a:p>
            <a:r>
              <a:rPr lang="en-US" sz="2000"/>
              <a:t>Windows Features</a:t>
            </a:r>
          </a:p>
          <a:p>
            <a:pPr lvl="1"/>
            <a:r>
              <a:rPr lang="en-US" sz="1600"/>
              <a:t>On Windows Client OS</a:t>
            </a:r>
          </a:p>
          <a:p>
            <a:pPr lvl="1"/>
            <a:r>
              <a:rPr lang="en-US" sz="1600"/>
              <a:t>Type Windows Features into Start Menu</a:t>
            </a:r>
          </a:p>
          <a:p>
            <a:r>
              <a:rPr lang="en-US" sz="2000"/>
              <a:t>Server Manager</a:t>
            </a:r>
          </a:p>
          <a:p>
            <a:pPr lvl="1"/>
            <a:r>
              <a:rPr lang="en-US" sz="1600"/>
              <a:t>On Windows Server OS</a:t>
            </a:r>
          </a:p>
          <a:p>
            <a:pPr lvl="1"/>
            <a:r>
              <a:rPr lang="en-US" sz="1600"/>
              <a:t>Server Manager -&gt; Manage -&gt; Add Roles</a:t>
            </a:r>
          </a:p>
          <a:p>
            <a:pPr lvl="1"/>
            <a:r>
              <a:rPr lang="en-US" sz="1600"/>
              <a:t>Add or Edit Web Server Role</a:t>
            </a:r>
          </a:p>
          <a:p>
            <a:r>
              <a:rPr lang="en-US" sz="2000"/>
              <a:t>Key Features to install</a:t>
            </a:r>
          </a:p>
          <a:p>
            <a:pPr lvl="1"/>
            <a:r>
              <a:rPr lang="en-US" sz="1600"/>
              <a:t>IIS 6 Metabase Compatibility</a:t>
            </a:r>
          </a:p>
          <a:p>
            <a:pPr lvl="1"/>
            <a:r>
              <a:rPr lang="en-US" sz="1600"/>
              <a:t>ASP.NET 4.5/6 / .NET Extensibility</a:t>
            </a:r>
          </a:p>
          <a:p>
            <a:pPr lvl="1"/>
            <a:r>
              <a:rPr lang="en-US" sz="1600"/>
              <a:t>ISAPI Extensions (only if you use ISAPI!)</a:t>
            </a:r>
          </a:p>
          <a:p>
            <a:pPr lvl="1"/>
            <a:r>
              <a:rPr lang="en-US" sz="1600"/>
              <a:t>Basic and Windows Authentication</a:t>
            </a:r>
          </a:p>
          <a:p>
            <a:pPr lvl="1"/>
            <a:r>
              <a:rPr lang="en-US" sz="1600"/>
              <a:t>Web Sockets for Client Installs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A39C-89F8-4DDE-9E50-23585694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IIS Installation</a:t>
            </a:r>
          </a:p>
        </p:txBody>
      </p:sp>
      <p:pic>
        <p:nvPicPr>
          <p:cNvPr id="2050" name="Picture 2" descr="https://webconnection.west-wind.com/docs/IMAGES/misc/IISFeatures.png">
            <a:extLst>
              <a:ext uri="{FF2B5EF4-FFF2-40B4-BE49-F238E27FC236}">
                <a16:creationId xmlns:a16="http://schemas.microsoft.com/office/drawing/2014/main" id="{D3902BE0-5171-4BEA-8995-C5EE8393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0"/>
            <a:ext cx="630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08631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0CDBF-8B8E-451C-9993-8735C434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76300"/>
            <a:ext cx="11480800" cy="5105400"/>
          </a:xfrm>
        </p:spPr>
        <p:txBody>
          <a:bodyPr/>
          <a:lstStyle/>
          <a:p>
            <a:r>
              <a:rPr lang="en-US" sz="2000"/>
              <a:t>Create a new Web Site</a:t>
            </a:r>
          </a:p>
          <a:p>
            <a:pPr lvl="1"/>
            <a:r>
              <a:rPr lang="en-US" sz="1600"/>
              <a:t>Add site</a:t>
            </a:r>
          </a:p>
          <a:p>
            <a:pPr lvl="1"/>
            <a:r>
              <a:rPr lang="en-US" sz="1600"/>
              <a:t>Point at application’s Web folder</a:t>
            </a:r>
          </a:p>
          <a:p>
            <a:pPr lvl="1"/>
            <a:r>
              <a:rPr lang="en-US" sz="1600"/>
              <a:t>Give it host name (DNS)</a:t>
            </a:r>
          </a:p>
          <a:p>
            <a:r>
              <a:rPr lang="en-US" sz="2000"/>
              <a:t>Create DNS Entry</a:t>
            </a:r>
          </a:p>
          <a:p>
            <a:pPr lvl="1"/>
            <a:r>
              <a:rPr lang="en-US" sz="1600"/>
              <a:t>Go to your DNS provider online</a:t>
            </a:r>
          </a:p>
          <a:p>
            <a:pPr lvl="1"/>
            <a:r>
              <a:rPr lang="en-US" sz="1600"/>
              <a:t>Add DNS entry for your domain</a:t>
            </a:r>
          </a:p>
          <a:p>
            <a:pPr lvl="1"/>
            <a:r>
              <a:rPr lang="en-US" sz="1600"/>
              <a:t>A Record: Domain -&gt; IP Address</a:t>
            </a:r>
          </a:p>
          <a:p>
            <a:pPr lvl="1"/>
            <a:r>
              <a:rPr lang="en-US" sz="1600"/>
              <a:t>Your new server’s host name</a:t>
            </a:r>
          </a:p>
          <a:p>
            <a:pPr lvl="1"/>
            <a:r>
              <a:rPr lang="en-US" sz="1600"/>
              <a:t>Point at your server’s IP address</a:t>
            </a:r>
          </a:p>
          <a:p>
            <a:r>
              <a:rPr lang="en-US" sz="2000"/>
              <a:t>For Virtuals</a:t>
            </a:r>
          </a:p>
          <a:p>
            <a:pPr lvl="1"/>
            <a:r>
              <a:rPr lang="en-US" sz="1600"/>
              <a:t>Create virtual in your root site</a:t>
            </a:r>
          </a:p>
          <a:p>
            <a:pPr lvl="1"/>
            <a:r>
              <a:rPr lang="en-US" sz="1600"/>
              <a:t>Point at application’s Web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77ADF-459F-4396-80B5-D0B8066B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" y="152400"/>
            <a:ext cx="10363200" cy="457200"/>
          </a:xfrm>
        </p:spPr>
        <p:txBody>
          <a:bodyPr/>
          <a:lstStyle/>
          <a:p>
            <a:r>
              <a:rPr lang="en-US" sz="2800"/>
              <a:t>Create Site and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A4E36-20B3-4401-9417-60AA7CC1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03" y="0"/>
            <a:ext cx="7343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6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84087-3507-43C8-AB7E-1BD26994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90600"/>
            <a:ext cx="11480800" cy="5105400"/>
          </a:xfrm>
        </p:spPr>
        <p:txBody>
          <a:bodyPr/>
          <a:lstStyle/>
          <a:p>
            <a:r>
              <a:rPr lang="en-US"/>
              <a:t>FoxPro IDE</a:t>
            </a:r>
          </a:p>
          <a:p>
            <a:pPr lvl="1"/>
            <a:r>
              <a:rPr lang="en-US"/>
              <a:t>Do you need the IDE on the Server?</a:t>
            </a:r>
          </a:p>
          <a:p>
            <a:pPr lvl="2"/>
            <a:r>
              <a:rPr lang="en-US"/>
              <a:t>For running your app: NO</a:t>
            </a:r>
          </a:p>
          <a:p>
            <a:pPr lvl="2"/>
            <a:r>
              <a:rPr lang="en-US"/>
              <a:t>For maintenance: Probably</a:t>
            </a:r>
          </a:p>
          <a:p>
            <a:pPr lvl="1"/>
            <a:r>
              <a:rPr lang="en-US"/>
              <a:t>You need to copy install to the server then install</a:t>
            </a:r>
          </a:p>
          <a:p>
            <a:r>
              <a:rPr lang="en-US"/>
              <a:t>FoxPro Runtime Installs</a:t>
            </a:r>
          </a:p>
          <a:p>
            <a:pPr lvl="1"/>
            <a:r>
              <a:rPr lang="en-US"/>
              <a:t>Runtime installs are sufficient for running Web Connection</a:t>
            </a:r>
          </a:p>
          <a:p>
            <a:pPr lvl="1"/>
            <a:r>
              <a:rPr lang="en-US"/>
              <a:t>You can install runtimes from the VFPX site:</a:t>
            </a:r>
            <a:br>
              <a:rPr lang="en-US"/>
            </a:br>
            <a:r>
              <a:rPr lang="en-US">
                <a:hlinkClick r:id="rId2"/>
              </a:rPr>
              <a:t>https://github.com/VFPX/VFPRuntimeInstallers</a:t>
            </a:r>
            <a:r>
              <a:rPr lang="en-US"/>
              <a:t> </a:t>
            </a:r>
          </a:p>
          <a:p>
            <a:pPr lvl="1"/>
            <a:r>
              <a:rPr lang="en-US"/>
              <a:t>For IDE Installs</a:t>
            </a:r>
          </a:p>
          <a:p>
            <a:pPr lvl="2"/>
            <a:r>
              <a:rPr lang="en-US"/>
              <a:t>Build yourself a Zip file that contains installers</a:t>
            </a:r>
          </a:p>
          <a:p>
            <a:pPr lvl="2"/>
            <a:r>
              <a:rPr lang="en-US"/>
              <a:t>Put it on an FTP server or Shared Drive link</a:t>
            </a:r>
          </a:p>
          <a:p>
            <a:pPr lvl="2"/>
            <a:r>
              <a:rPr lang="en-US"/>
              <a:t>Download as needed to a server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F4AFE-D5BE-483B-9426-0DD7E7D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FoxPro</a:t>
            </a:r>
          </a:p>
        </p:txBody>
      </p:sp>
    </p:spTree>
    <p:extLst>
      <p:ext uri="{BB962C8B-B14F-4D97-AF65-F5344CB8AC3E}">
        <p14:creationId xmlns:p14="http://schemas.microsoft.com/office/powerpoint/2010/main" val="7519487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CA3B2F-5C29-4F83-9EB5-1D55ABF0D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Deploying Web Connection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D69034-2CAA-4C04-AB63-3E3CACE87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your files online and starting up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341100196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386C9-0BF8-4061-B3C2-1C64A0D55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876300"/>
            <a:ext cx="11480800" cy="5105400"/>
          </a:xfrm>
        </p:spPr>
        <p:txBody>
          <a:bodyPr/>
          <a:lstStyle/>
          <a:p>
            <a:r>
              <a:rPr lang="en-US" sz="1800"/>
              <a:t>Much easier now</a:t>
            </a:r>
          </a:p>
          <a:p>
            <a:pPr lvl="1"/>
            <a:r>
              <a:rPr lang="en-US" sz="1400"/>
              <a:t>Known folder structure</a:t>
            </a:r>
          </a:p>
          <a:p>
            <a:pPr lvl="1"/>
            <a:r>
              <a:rPr lang="en-US" sz="1400"/>
              <a:t>All paths are relative</a:t>
            </a:r>
          </a:p>
          <a:p>
            <a:pPr lvl="1"/>
            <a:r>
              <a:rPr lang="en-US" sz="1400"/>
              <a:t>Only path that needs set</a:t>
            </a:r>
            <a:br>
              <a:rPr lang="en-US" sz="1400"/>
            </a:br>
            <a:r>
              <a:rPr lang="en-US" sz="1400"/>
              <a:t>is the Web Root or Virtual</a:t>
            </a:r>
          </a:p>
          <a:p>
            <a:r>
              <a:rPr lang="en-US" sz="1800"/>
              <a:t>build.bat to package Binaries</a:t>
            </a:r>
          </a:p>
          <a:p>
            <a:pPr lvl="1"/>
            <a:r>
              <a:rPr lang="en-US" sz="1400"/>
              <a:t>Packs up your EXE and INI</a:t>
            </a:r>
          </a:p>
          <a:p>
            <a:pPr lvl="1"/>
            <a:r>
              <a:rPr lang="en-US" sz="1400"/>
              <a:t>Adds Web Connection DLLs</a:t>
            </a:r>
          </a:p>
          <a:p>
            <a:pPr lvl="1"/>
            <a:r>
              <a:rPr lang="en-US" sz="1400"/>
              <a:t>Also packages Web and Data</a:t>
            </a:r>
          </a:p>
          <a:p>
            <a:pPr lvl="1"/>
            <a:r>
              <a:rPr lang="en-US" sz="1400"/>
              <a:t>Creates a Zip file</a:t>
            </a:r>
          </a:p>
          <a:p>
            <a:r>
              <a:rPr lang="en-US" sz="1800"/>
              <a:t>Executable Code</a:t>
            </a:r>
          </a:p>
          <a:p>
            <a:pPr lvl="1"/>
            <a:r>
              <a:rPr lang="en-US" sz="1400"/>
              <a:t>Your Exe</a:t>
            </a:r>
          </a:p>
          <a:p>
            <a:pPr lvl="1"/>
            <a:r>
              <a:rPr lang="en-US" sz="1400"/>
              <a:t>Your server Config Ini </a:t>
            </a:r>
          </a:p>
          <a:p>
            <a:pPr lvl="1"/>
            <a:r>
              <a:rPr lang="en-US" sz="1400"/>
              <a:t>Wconnect DLLS</a:t>
            </a:r>
          </a:p>
          <a:p>
            <a:r>
              <a:rPr lang="en-US" sz="1800"/>
              <a:t>Copy to the Server</a:t>
            </a:r>
          </a:p>
          <a:p>
            <a:pPr lvl="1"/>
            <a:r>
              <a:rPr lang="en-US" sz="1400"/>
              <a:t>Upload via:</a:t>
            </a:r>
          </a:p>
          <a:p>
            <a:pPr lvl="2"/>
            <a:r>
              <a:rPr lang="en-US" sz="1400"/>
              <a:t>FTP</a:t>
            </a:r>
          </a:p>
          <a:p>
            <a:pPr lvl="2"/>
            <a:r>
              <a:rPr lang="en-US" sz="1400"/>
              <a:t>RDP File Copy</a:t>
            </a:r>
          </a:p>
          <a:p>
            <a:pPr lvl="2"/>
            <a:r>
              <a:rPr lang="en-US" sz="1400"/>
              <a:t>Web Deploy from Web</a:t>
            </a:r>
          </a:p>
          <a:p>
            <a:pPr lvl="1"/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B941F-F7F4-4BB2-A9A6-D89AC1B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Deploy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6C086-8BF5-4F42-A000-8430D7E7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604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C12B3-CFD1-4107-95DC-420A6720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588" y="-12441"/>
            <a:ext cx="4078514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F5C9B-7D8B-495A-9B38-8482ACACC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23" y="863859"/>
            <a:ext cx="11480800" cy="5105400"/>
          </a:xfrm>
        </p:spPr>
        <p:txBody>
          <a:bodyPr/>
          <a:lstStyle/>
          <a:p>
            <a:r>
              <a:rPr lang="en-US" sz="2000"/>
              <a:t>Copied to Server as is</a:t>
            </a:r>
          </a:p>
          <a:p>
            <a:pPr lvl="1"/>
            <a:r>
              <a:rPr lang="en-US" sz="1600"/>
              <a:t>Everything you use for dev is needed on the server</a:t>
            </a:r>
          </a:p>
          <a:p>
            <a:r>
              <a:rPr lang="en-US" sz="2000"/>
              <a:t>Use Web Deploy to deploy to IIS</a:t>
            </a:r>
          </a:p>
          <a:p>
            <a:pPr lvl="1"/>
            <a:r>
              <a:rPr lang="en-US" sz="1600"/>
              <a:t>Web Deploy is an addon IIS Component</a:t>
            </a:r>
          </a:p>
          <a:p>
            <a:pPr lvl="1"/>
            <a:r>
              <a:rPr lang="en-US" sz="1600"/>
              <a:t>Install </a:t>
            </a:r>
            <a:r>
              <a:rPr lang="en-US" sz="1600" b="1"/>
              <a:t>on server </a:t>
            </a:r>
            <a:r>
              <a:rPr lang="en-US" sz="1600"/>
              <a:t>via Chocolatey or Platform Install</a:t>
            </a:r>
            <a:br>
              <a:rPr lang="en-US" sz="1600"/>
            </a:br>
            <a:r>
              <a:rPr lang="en-US" b="1">
                <a:solidFill>
                  <a:srgbClr val="FFFFCC"/>
                </a:solidFill>
                <a:latin typeface="Consolas" panose="020B0609020204030204" pitchFamily="49" charset="0"/>
              </a:rPr>
              <a:t>choco install WebDeploy</a:t>
            </a:r>
          </a:p>
          <a:p>
            <a:r>
              <a:rPr lang="en-US" sz="2000"/>
              <a:t>Web Deploy can:</a:t>
            </a:r>
          </a:p>
          <a:p>
            <a:pPr lvl="1"/>
            <a:r>
              <a:rPr lang="en-US" sz="1600"/>
              <a:t>Deploy an entire site</a:t>
            </a:r>
          </a:p>
          <a:p>
            <a:pPr lvl="1"/>
            <a:r>
              <a:rPr lang="en-US" sz="1600"/>
              <a:t>Deploy individual or multiple selected files</a:t>
            </a:r>
          </a:p>
          <a:p>
            <a:pPr lvl="1"/>
            <a:r>
              <a:rPr lang="en-US" sz="1600"/>
              <a:t>Detect changes and only deploys what changed</a:t>
            </a:r>
          </a:p>
          <a:p>
            <a:pPr lvl="1"/>
            <a:r>
              <a:rPr lang="en-US" sz="1600"/>
              <a:t>Great for incrementally updating server 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3A3007-1D0B-4738-B97F-25FE3F3D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Folder and Web Deploy</a:t>
            </a:r>
          </a:p>
        </p:txBody>
      </p:sp>
    </p:spTree>
    <p:extLst>
      <p:ext uri="{BB962C8B-B14F-4D97-AF65-F5344CB8AC3E}">
        <p14:creationId xmlns:p14="http://schemas.microsoft.com/office/powerpoint/2010/main" val="257535453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CBF22-5B34-4F0B-98A9-37562D8F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66800"/>
            <a:ext cx="11480800" cy="5105400"/>
          </a:xfrm>
        </p:spPr>
        <p:txBody>
          <a:bodyPr/>
          <a:lstStyle/>
          <a:p>
            <a:r>
              <a:rPr lang="en-US" sz="1800"/>
              <a:t>Steps to Deployment on Server</a:t>
            </a:r>
          </a:p>
          <a:p>
            <a:pPr lvl="1"/>
            <a:r>
              <a:rPr lang="en-US" sz="1400"/>
              <a:t>Web Site has to exist before you can publish to it!</a:t>
            </a:r>
          </a:p>
          <a:p>
            <a:pPr lvl="1"/>
            <a:r>
              <a:rPr lang="en-US" sz="1400"/>
              <a:t>Create Web Folder to match Project Structure</a:t>
            </a:r>
          </a:p>
          <a:p>
            <a:pPr lvl="1"/>
            <a:r>
              <a:rPr lang="en-US" sz="1400"/>
              <a:t>ie.: </a:t>
            </a:r>
            <a:r>
              <a:rPr lang="en-US" sz="1400">
                <a:solidFill>
                  <a:srgbClr val="FFFFCC"/>
                </a:solidFill>
              </a:rPr>
              <a:t> </a:t>
            </a:r>
            <a:r>
              <a:rPr lang="en-US" sz="1400" b="1">
                <a:solidFill>
                  <a:srgbClr val="FFFFCC"/>
                </a:solidFill>
              </a:rPr>
              <a:t>projectRoot\Web</a:t>
            </a:r>
          </a:p>
          <a:p>
            <a:pPr lvl="1"/>
            <a:r>
              <a:rPr lang="en-US" sz="1400"/>
              <a:t>Create Web Site or Virtual and map to that folder </a:t>
            </a:r>
          </a:p>
          <a:p>
            <a:pPr lvl="1"/>
            <a:r>
              <a:rPr lang="en-US" sz="1400"/>
              <a:t>Deploy from Client and Visual Studio</a:t>
            </a:r>
          </a:p>
          <a:p>
            <a:r>
              <a:rPr lang="en-US" sz="1800"/>
              <a:t>Web Deployment Odds and Ends</a:t>
            </a:r>
          </a:p>
          <a:p>
            <a:pPr lvl="1"/>
            <a:r>
              <a:rPr lang="en-US" sz="1400"/>
              <a:t>Use Custom -&gt; WebDeploy as target</a:t>
            </a:r>
          </a:p>
          <a:p>
            <a:pPr lvl="1"/>
            <a:r>
              <a:rPr lang="en-US" sz="1400"/>
              <a:t>Server: Pick any valid Site on your server</a:t>
            </a:r>
          </a:p>
          <a:p>
            <a:pPr lvl="1"/>
            <a:r>
              <a:rPr lang="en-US" sz="1400"/>
              <a:t>If no domain use the IP Address</a:t>
            </a:r>
          </a:p>
          <a:p>
            <a:pPr lvl="1"/>
            <a:r>
              <a:rPr lang="en-US" sz="1400"/>
              <a:t>Server and Site Name don’t have to be the same</a:t>
            </a:r>
          </a:p>
          <a:p>
            <a:pPr lvl="1"/>
            <a:r>
              <a:rPr lang="en-US" sz="1400"/>
              <a:t>Username and password are Windows accounts</a:t>
            </a:r>
          </a:p>
          <a:p>
            <a:pPr lvl="1"/>
            <a:r>
              <a:rPr lang="en-US" sz="1400"/>
              <a:t>Connections are saved when you exit</a:t>
            </a:r>
          </a:p>
          <a:p>
            <a:pPr lvl="1"/>
            <a:endParaRPr lang="en-US" sz="1400"/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9930D-5E94-44E5-942B-E2F4EF93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your Web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5638A-EFC3-4FB5-A028-4B6FA2F4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02" y="609600"/>
            <a:ext cx="6266698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3177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082AD-C137-4A08-9969-E2610739B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Publish Everything</a:t>
            </a:r>
          </a:p>
          <a:p>
            <a:pPr lvl="1"/>
            <a:r>
              <a:rPr lang="en-US" sz="1600"/>
              <a:t>Copy your build zip into the Web temp folder</a:t>
            </a:r>
          </a:p>
          <a:p>
            <a:pPr lvl="1"/>
            <a:r>
              <a:rPr lang="en-US" sz="1600"/>
              <a:t>Avoids having to use FTP for your Build Files</a:t>
            </a:r>
          </a:p>
          <a:p>
            <a:r>
              <a:rPr lang="en-US" sz="2000"/>
              <a:t>Re-deploy</a:t>
            </a:r>
          </a:p>
          <a:p>
            <a:pPr lvl="1"/>
            <a:r>
              <a:rPr lang="en-US" sz="1600"/>
              <a:t>You can redeploy at any time</a:t>
            </a:r>
          </a:p>
          <a:p>
            <a:pPr lvl="1"/>
            <a:r>
              <a:rPr lang="en-US" sz="1600"/>
              <a:t>Web Deploy is smart enough to only copy what’s changed</a:t>
            </a:r>
          </a:p>
          <a:p>
            <a:r>
              <a:rPr lang="en-US" sz="2000"/>
              <a:t>Publish Individual Files</a:t>
            </a:r>
          </a:p>
          <a:p>
            <a:pPr lvl="1"/>
            <a:r>
              <a:rPr lang="en-US" sz="1600"/>
              <a:t>You can publish one or more selected files from Solution</a:t>
            </a:r>
          </a:p>
          <a:p>
            <a:pPr lvl="1"/>
            <a:r>
              <a:rPr lang="en-US" sz="1600"/>
              <a:t>You can publish the active file in the editor</a:t>
            </a:r>
          </a:p>
          <a:p>
            <a:pPr lvl="1"/>
            <a:r>
              <a:rPr lang="en-US" sz="1600"/>
              <a:t>Shortcut: </a:t>
            </a:r>
            <a:r>
              <a:rPr lang="en-US" sz="1600" b="1"/>
              <a:t>alt-;-p</a:t>
            </a:r>
          </a:p>
          <a:p>
            <a:r>
              <a:rPr lang="en-US" sz="2000"/>
              <a:t>Caveat: Don’t deploy prg/fxp</a:t>
            </a:r>
          </a:p>
          <a:p>
            <a:pPr lvl="1"/>
            <a:r>
              <a:rPr lang="en-US" sz="1600"/>
              <a:t>Don’t deploy PRG/FXP files for scripts</a:t>
            </a:r>
          </a:p>
          <a:p>
            <a:pPr lvl="1"/>
            <a:r>
              <a:rPr lang="en-US" sz="1600"/>
              <a:t>Sometimes these don’t work right unless recompiled</a:t>
            </a:r>
          </a:p>
          <a:p>
            <a:pPr lvl="1"/>
            <a:r>
              <a:rPr lang="en-US" sz="1600"/>
              <a:t>Especially if the VFP version/SP is not exactly the same</a:t>
            </a:r>
          </a:p>
          <a:p>
            <a:pPr lvl="1"/>
            <a:r>
              <a:rPr lang="en-US" sz="1600"/>
              <a:t>Use a tool or command line to delete prg/fxp recursively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del /s .\web\*.prg   del /s .\web\*.fxp</a:t>
            </a:r>
          </a:p>
          <a:p>
            <a:pPr marL="914400" lvl="2" indent="0">
              <a:buNone/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7A226-FD7F-4270-86EB-BA4D2FE7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Web Deploy Tips</a:t>
            </a:r>
          </a:p>
        </p:txBody>
      </p:sp>
    </p:spTree>
    <p:extLst>
      <p:ext uri="{BB962C8B-B14F-4D97-AF65-F5344CB8AC3E}">
        <p14:creationId xmlns:p14="http://schemas.microsoft.com/office/powerpoint/2010/main" val="370619773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D43C7D-F13E-4800-B0D4-EB2D222A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Deployment and Configuration</a:t>
            </a:r>
          </a:p>
          <a:p>
            <a:pPr lvl="1"/>
            <a:r>
              <a:rPr lang="en-US" sz="1600"/>
              <a:t>How do I get my Web Connection site online?</a:t>
            </a:r>
          </a:p>
          <a:p>
            <a:pPr lvl="1"/>
            <a:r>
              <a:rPr lang="en-US" sz="1600"/>
              <a:t>Looking at configuration from a deployment perspective</a:t>
            </a:r>
          </a:p>
          <a:p>
            <a:pPr lvl="1"/>
            <a:r>
              <a:rPr lang="en-US" sz="1600"/>
              <a:t>Hosting options</a:t>
            </a:r>
          </a:p>
          <a:p>
            <a:pPr lvl="1"/>
            <a:r>
              <a:rPr lang="en-US" sz="1600"/>
              <a:t>Specific example: Deploy to a Vultr hosted Virtual Machine instance</a:t>
            </a:r>
          </a:p>
          <a:p>
            <a:r>
              <a:rPr lang="en-US" sz="2000"/>
              <a:t>Server Setup</a:t>
            </a:r>
          </a:p>
          <a:p>
            <a:pPr lvl="1"/>
            <a:r>
              <a:rPr lang="en-US" sz="1600"/>
              <a:t>Setting up IIS</a:t>
            </a:r>
          </a:p>
          <a:p>
            <a:pPr lvl="1"/>
            <a:r>
              <a:rPr lang="en-US" sz="1600"/>
              <a:t>Setting up Windows and security</a:t>
            </a:r>
          </a:p>
          <a:p>
            <a:r>
              <a:rPr lang="en-US" sz="2000"/>
              <a:t>Deploying your Application</a:t>
            </a:r>
          </a:p>
          <a:p>
            <a:pPr lvl="1"/>
            <a:r>
              <a:rPr lang="en-US" sz="1600"/>
              <a:t>Copying files</a:t>
            </a:r>
          </a:p>
          <a:p>
            <a:pPr lvl="1"/>
            <a:r>
              <a:rPr lang="en-US" sz="1600"/>
              <a:t>Configuring your application in IIS</a:t>
            </a:r>
          </a:p>
          <a:p>
            <a:pPr lvl="1"/>
            <a:r>
              <a:rPr lang="en-US" sz="1600"/>
              <a:t>Managing permissions and access</a:t>
            </a:r>
          </a:p>
          <a:p>
            <a:r>
              <a:rPr lang="en-US" sz="2000"/>
              <a:t>Updating your Application</a:t>
            </a:r>
          </a:p>
          <a:p>
            <a:pPr lvl="1"/>
            <a:r>
              <a:rPr lang="en-US" sz="1600"/>
              <a:t>I made a change – now what?</a:t>
            </a:r>
          </a:p>
          <a:p>
            <a:pPr lvl="1"/>
            <a:r>
              <a:rPr lang="en-US" sz="1600"/>
              <a:t>Automated and manual updates</a:t>
            </a:r>
          </a:p>
          <a:p>
            <a:pPr lvl="1"/>
            <a:endParaRPr lang="en-US" sz="1600"/>
          </a:p>
          <a:p>
            <a:pPr marL="457200" lvl="1" indent="0">
              <a:buNone/>
            </a:pPr>
            <a:r>
              <a:rPr lang="en-US" sz="160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0BFC2-4D7E-49A8-BF5F-7664C10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363200" cy="4572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9712647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B87F5-F19D-4DC1-A7CC-E89354DD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/>
              <a:t>Copy the file</a:t>
            </a:r>
          </a:p>
          <a:p>
            <a:pPr lvl="1"/>
            <a:r>
              <a:rPr lang="en-US" sz="1600"/>
              <a:t>Remote Desktop File Copy</a:t>
            </a:r>
          </a:p>
          <a:p>
            <a:pPr lvl="1"/>
            <a:r>
              <a:rPr lang="en-US" sz="1600"/>
              <a:t>Use Web Deploy</a:t>
            </a:r>
          </a:p>
          <a:p>
            <a:pPr lvl="2"/>
            <a:r>
              <a:rPr lang="en-US" sz="1600"/>
              <a:t>Copy Zip file to web\temp folder</a:t>
            </a:r>
          </a:p>
          <a:p>
            <a:pPr lvl="2"/>
            <a:r>
              <a:rPr lang="en-US" sz="1600"/>
              <a:t>Deploy the file to server</a:t>
            </a:r>
          </a:p>
          <a:p>
            <a:r>
              <a:rPr lang="en-US" sz="2000"/>
              <a:t>On Server Pick up the Zip File</a:t>
            </a:r>
          </a:p>
          <a:p>
            <a:pPr lvl="1"/>
            <a:r>
              <a:rPr lang="en-US" sz="1600"/>
              <a:t>Unzip the file into the </a:t>
            </a:r>
            <a:r>
              <a:rPr lang="en-US" sz="1600" b="1"/>
              <a:t>Deploy</a:t>
            </a:r>
            <a:r>
              <a:rPr lang="en-US" sz="1600"/>
              <a:t> folder</a:t>
            </a:r>
          </a:p>
          <a:p>
            <a:pPr lvl="1"/>
            <a:r>
              <a:rPr lang="en-US" sz="1600"/>
              <a:t>Run your EXE Server app </a:t>
            </a:r>
          </a:p>
          <a:p>
            <a:pPr lvl="1"/>
            <a:r>
              <a:rPr lang="en-US" sz="1600"/>
              <a:t>Make sure that it starts - it should just run</a:t>
            </a:r>
          </a:p>
          <a:p>
            <a:r>
              <a:rPr lang="en-US" sz="2000"/>
              <a:t>Configure IIS</a:t>
            </a:r>
          </a:p>
          <a:p>
            <a:pPr lvl="1"/>
            <a:r>
              <a:rPr lang="en-US" sz="1600"/>
              <a:t>Edit YourApp.Ini</a:t>
            </a:r>
          </a:p>
          <a:p>
            <a:pPr lvl="1"/>
            <a:r>
              <a:rPr lang="en-US" sz="1600"/>
              <a:t>Set [ServerConfiguration]: Set </a:t>
            </a:r>
            <a:r>
              <a:rPr lang="en-US" sz="1600" b="1"/>
              <a:t>Web Site ID </a:t>
            </a:r>
            <a:r>
              <a:rPr lang="en-US" sz="1600"/>
              <a:t>and </a:t>
            </a:r>
            <a:r>
              <a:rPr lang="en-US" sz="1600" b="1"/>
              <a:t>remove Virtual</a:t>
            </a:r>
            <a:r>
              <a:rPr lang="en-US" sz="1600"/>
              <a:t> </a:t>
            </a:r>
          </a:p>
          <a:p>
            <a:pPr lvl="1"/>
            <a:r>
              <a:rPr lang="en-US" sz="1600"/>
              <a:t>Run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CONFIG</a:t>
            </a:r>
          </a:p>
          <a:p>
            <a:pPr lvl="1"/>
            <a:r>
              <a:rPr lang="en-US" sz="1600"/>
              <a:t>Run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</a:t>
            </a:r>
            <a:r>
              <a:rPr lang="en-US" sz="1600"/>
              <a:t>to start your server</a:t>
            </a:r>
          </a:p>
          <a:p>
            <a:pPr lvl="1"/>
            <a:r>
              <a:rPr lang="en-US" sz="1600"/>
              <a:t>Navigate to your 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561FC-B4B5-4746-A68A-72A6E642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the Build Package to the Server</a:t>
            </a:r>
          </a:p>
        </p:txBody>
      </p:sp>
    </p:spTree>
    <p:extLst>
      <p:ext uri="{BB962C8B-B14F-4D97-AF65-F5344CB8AC3E}">
        <p14:creationId xmlns:p14="http://schemas.microsoft.com/office/powerpoint/2010/main" val="427392975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D149-DA09-4A35-B4CB-744A67D7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699"/>
            <a:ext cx="1173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40283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57E3-67B4-4BC6-A5E6-ACE7104B9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794158"/>
            <a:ext cx="11480800" cy="5105400"/>
          </a:xfrm>
        </p:spPr>
        <p:txBody>
          <a:bodyPr/>
          <a:lstStyle/>
          <a:p>
            <a:r>
              <a:rPr lang="en-US" sz="2000"/>
              <a:t>COM Server Registration</a:t>
            </a:r>
          </a:p>
          <a:p>
            <a:pPr lvl="1"/>
            <a:r>
              <a:rPr lang="en-US" sz="1600"/>
              <a:t>Server Config automatically registers COM Server</a:t>
            </a:r>
          </a:p>
          <a:p>
            <a:pPr lvl="1"/>
            <a:r>
              <a:rPr lang="en-US" sz="1600"/>
              <a:t>Manual Registration: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/regserver</a:t>
            </a:r>
          </a:p>
          <a:p>
            <a:r>
              <a:rPr lang="en-US" sz="2000"/>
              <a:t>Do you need DComCnfg?</a:t>
            </a:r>
          </a:p>
          <a:p>
            <a:pPr lvl="1"/>
            <a:r>
              <a:rPr lang="en-US" sz="1600"/>
              <a:t>Most likely no!</a:t>
            </a:r>
          </a:p>
          <a:p>
            <a:pPr lvl="1"/>
            <a:r>
              <a:rPr lang="en-US" sz="1600"/>
              <a:t>Launching User default Identity is recommended</a:t>
            </a:r>
          </a:p>
          <a:p>
            <a:pPr lvl="1"/>
            <a:r>
              <a:rPr lang="en-US" sz="1600"/>
              <a:t>Use AppPool System Identity to start – adjust later</a:t>
            </a:r>
          </a:p>
          <a:p>
            <a:r>
              <a:rPr lang="en-US" sz="2000"/>
              <a:t>Switch Web Connection to COM Mode</a:t>
            </a:r>
          </a:p>
          <a:p>
            <a:pPr lvl="1"/>
            <a:r>
              <a:rPr lang="en-US" sz="1600"/>
              <a:t>Navigate to the Administration Page</a:t>
            </a:r>
            <a:br>
              <a:rPr lang="en-US" sz="1600"/>
            </a:br>
            <a:r>
              <a:rPr lang="en-US" sz="1400" b="1"/>
              <a:t>http://yoursite.com/admin/admin.aspx</a:t>
            </a:r>
            <a:endParaRPr lang="en-US" sz="1600" b="1"/>
          </a:p>
          <a:p>
            <a:pPr lvl="1"/>
            <a:r>
              <a:rPr lang="en-US" sz="1600"/>
              <a:t>Navigate to the Handler Status Page</a:t>
            </a:r>
            <a:br>
              <a:rPr lang="en-US" sz="1600"/>
            </a:br>
            <a:r>
              <a:rPr lang="en-US" sz="1400" b="1"/>
              <a:t>http://yoursite.com/admin/ReadConfiguration.wc</a:t>
            </a:r>
          </a:p>
          <a:p>
            <a:pPr lvl="1"/>
            <a:r>
              <a:rPr lang="en-US" sz="1600"/>
              <a:t>Switch Messaging Mode to COM</a:t>
            </a:r>
          </a:p>
          <a:p>
            <a:r>
              <a:rPr lang="en-US" sz="2000"/>
              <a:t>Load COM Servers</a:t>
            </a:r>
          </a:p>
          <a:p>
            <a:pPr lvl="1"/>
            <a:r>
              <a:rPr lang="en-US" sz="1600"/>
              <a:t>To see if servers load use Load COM Server</a:t>
            </a:r>
          </a:p>
          <a:p>
            <a:pPr lvl="1"/>
            <a:r>
              <a:rPr lang="en-US" sz="1600"/>
              <a:t>Servers should show up in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6175E-568D-42E3-9B90-2E652514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B53E5-668A-453D-8E3C-9AD740F5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372" y="0"/>
            <a:ext cx="465315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0FEA6-39EE-41D8-AB72-7C426DE5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72" y="3778059"/>
            <a:ext cx="4670628" cy="30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2901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EBDC5A-922C-45A2-98F6-009AABCE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76300"/>
            <a:ext cx="11480800" cy="5105400"/>
          </a:xfrm>
        </p:spPr>
        <p:txBody>
          <a:bodyPr/>
          <a:lstStyle/>
          <a:p>
            <a:r>
              <a:rPr lang="en-US" sz="1800"/>
              <a:t>Does the Server Work outside of IIS</a:t>
            </a:r>
          </a:p>
          <a:p>
            <a:pPr lvl="1"/>
            <a:r>
              <a:rPr lang="en-US" sz="1400"/>
              <a:t>Check in FoxPro (if you have it installed)</a:t>
            </a:r>
          </a:p>
          <a:p>
            <a:pPr lvl="1"/>
            <a:r>
              <a:rPr lang="en-US" sz="1400"/>
              <a:t>Check using PowerShell</a:t>
            </a:r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r>
              <a:rPr lang="en-US" sz="1400"/>
              <a:t>If it doesn’t work here figure out what’s wrong!</a:t>
            </a:r>
          </a:p>
          <a:p>
            <a:pPr lvl="1"/>
            <a:r>
              <a:rPr lang="en-US" sz="1400"/>
              <a:t>Make sure the server works on your machine</a:t>
            </a:r>
          </a:p>
          <a:p>
            <a:pPr lvl="1"/>
            <a:r>
              <a:rPr lang="en-US" sz="1400"/>
              <a:t>Make sure permissions and data are available</a:t>
            </a:r>
          </a:p>
          <a:p>
            <a:r>
              <a:rPr lang="en-US" sz="1800"/>
              <a:t>DCOM Permissions Issues</a:t>
            </a:r>
          </a:p>
          <a:p>
            <a:pPr lvl="1"/>
            <a:r>
              <a:rPr lang="en-US" sz="1400"/>
              <a:t>Make sure you are </a:t>
            </a:r>
            <a:r>
              <a:rPr lang="en-US" sz="1400" b="1"/>
              <a:t>not </a:t>
            </a:r>
            <a:r>
              <a:rPr lang="en-US" sz="1400"/>
              <a:t>using </a:t>
            </a:r>
            <a:r>
              <a:rPr lang="en-US" sz="1400" b="1"/>
              <a:t>ApplicationPoolIdentity</a:t>
            </a:r>
            <a:r>
              <a:rPr lang="en-US" sz="1400"/>
              <a:t> User</a:t>
            </a:r>
          </a:p>
          <a:p>
            <a:pPr lvl="1"/>
            <a:r>
              <a:rPr lang="en-US" sz="1400"/>
              <a:t>NEVER use this account with Web Connection</a:t>
            </a:r>
          </a:p>
          <a:p>
            <a:pPr lvl="1"/>
            <a:r>
              <a:rPr lang="en-US" sz="1400"/>
              <a:t>If you’re using a non-SYSTEM and non-Admin Account:</a:t>
            </a:r>
            <a:br>
              <a:rPr lang="en-US" sz="1400"/>
            </a:br>
            <a:r>
              <a:rPr lang="en-US" sz="1400"/>
              <a:t>Add Access and Launch and Activation Permission for that account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A2E71-4F78-4F98-B551-D85B4F0E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 Servers Not Loading?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EC48-A934-4FD6-86C7-91A1B03E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2984"/>
            <a:ext cx="7425564" cy="762000"/>
          </a:xfrm>
          <a:prstGeom prst="rect">
            <a:avLst/>
          </a:prstGeom>
        </p:spPr>
      </p:pic>
      <p:pic>
        <p:nvPicPr>
          <p:cNvPr id="3074" name="Picture 2" descr="c:\temp\tmpfiles\SNAGHTML1ec5af8.PNG">
            <a:extLst>
              <a:ext uri="{FF2B5EF4-FFF2-40B4-BE49-F238E27FC236}">
                <a16:creationId xmlns:a16="http://schemas.microsoft.com/office/drawing/2014/main" id="{A4FE3DD3-0866-4111-8083-9FF3CDB5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22663"/>
            <a:ext cx="5105400" cy="362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9221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995AE-AE05-49D9-8733-9058B40C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80" y="-31750"/>
            <a:ext cx="611272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524-4354-4A88-A834-294A5EEA8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90600"/>
            <a:ext cx="5816600" cy="5105400"/>
          </a:xfrm>
        </p:spPr>
        <p:txBody>
          <a:bodyPr/>
          <a:lstStyle/>
          <a:p>
            <a:r>
              <a:rPr lang="en-US" sz="1600"/>
              <a:t>LetsEncrypt Free Certificates</a:t>
            </a:r>
          </a:p>
          <a:p>
            <a:pPr lvl="1"/>
            <a:r>
              <a:rPr lang="en-US" sz="1200"/>
              <a:t>Free as in Free Beer</a:t>
            </a:r>
          </a:p>
          <a:p>
            <a:pPr lvl="1"/>
            <a:r>
              <a:rPr lang="en-US" sz="1200"/>
              <a:t>LetsEncrypt is a not for profit certificate authority</a:t>
            </a:r>
          </a:p>
          <a:p>
            <a:pPr lvl="1"/>
            <a:r>
              <a:rPr lang="en-US" sz="1200"/>
              <a:t>Supported by sponsorships and donations</a:t>
            </a:r>
          </a:p>
          <a:p>
            <a:pPr lvl="1"/>
            <a:r>
              <a:rPr lang="en-US" sz="1200"/>
              <a:t>Supported by many big industry companies</a:t>
            </a:r>
          </a:p>
          <a:p>
            <a:pPr lvl="1"/>
            <a:r>
              <a:rPr lang="en-US" sz="1200"/>
              <a:t>Mozilla, Facebook, </a:t>
            </a:r>
          </a:p>
          <a:p>
            <a:pPr lvl="1"/>
            <a:r>
              <a:rPr lang="en-US" sz="1200"/>
              <a:t>It means: You get free certificates</a:t>
            </a:r>
          </a:p>
          <a:p>
            <a:r>
              <a:rPr lang="en-US" sz="1600"/>
              <a:t>Fast, Automated Installation</a:t>
            </a:r>
          </a:p>
          <a:p>
            <a:pPr lvl="1"/>
            <a:r>
              <a:rPr lang="en-US" sz="1200"/>
              <a:t>You can be up and running with a cert in 2 minutes</a:t>
            </a:r>
          </a:p>
          <a:p>
            <a:pPr lvl="1"/>
            <a:r>
              <a:rPr lang="en-US" sz="1200"/>
              <a:t>The process is fully automated via standard APIs</a:t>
            </a:r>
          </a:p>
          <a:p>
            <a:pPr lvl="1"/>
            <a:r>
              <a:rPr lang="en-US" sz="1200"/>
              <a:t>Implementations exist for all platforms</a:t>
            </a:r>
          </a:p>
          <a:p>
            <a:r>
              <a:rPr lang="en-US" sz="1600"/>
              <a:t>On Windows Use Win-Acme</a:t>
            </a:r>
          </a:p>
          <a:p>
            <a:pPr lvl="1"/>
            <a:r>
              <a:rPr lang="en-US" sz="1200"/>
              <a:t>Command Line Tool</a:t>
            </a:r>
          </a:p>
          <a:p>
            <a:pPr lvl="1"/>
            <a:r>
              <a:rPr lang="en-US" sz="1200"/>
              <a:t>Really easy to use</a:t>
            </a:r>
          </a:p>
          <a:p>
            <a:pPr lvl="1"/>
            <a:r>
              <a:rPr lang="en-US" sz="1200"/>
              <a:t>Installs certificates into IIS</a:t>
            </a:r>
          </a:p>
          <a:p>
            <a:pPr lvl="1"/>
            <a:r>
              <a:rPr lang="en-US" sz="1200"/>
              <a:t>Automatically renews certificates</a:t>
            </a:r>
          </a:p>
          <a:p>
            <a:pPr lvl="1"/>
            <a:r>
              <a:rPr lang="en-US" sz="1200">
                <a:hlinkClick r:id="rId3"/>
              </a:rPr>
              <a:t>https://pkisharp.github.io/win-acme/</a:t>
            </a:r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A521B-CAD3-48CC-8EF2-C83B8DFF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Install a SSL/TLS Certificate</a:t>
            </a:r>
          </a:p>
        </p:txBody>
      </p:sp>
    </p:spTree>
    <p:extLst>
      <p:ext uri="{BB962C8B-B14F-4D97-AF65-F5344CB8AC3E}">
        <p14:creationId xmlns:p14="http://schemas.microsoft.com/office/powerpoint/2010/main" val="1561563614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7225A8-0BE7-472B-9F53-DDB17B29B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Updating Web Code</a:t>
            </a:r>
          </a:p>
          <a:p>
            <a:pPr lvl="1"/>
            <a:r>
              <a:rPr lang="en-US" sz="1600"/>
              <a:t>Use WebDeploy from Visual Studio </a:t>
            </a:r>
          </a:p>
          <a:p>
            <a:pPr lvl="1"/>
            <a:r>
              <a:rPr lang="en-US" sz="1600"/>
              <a:t>Sync files </a:t>
            </a:r>
          </a:p>
          <a:p>
            <a:pPr lvl="1"/>
            <a:r>
              <a:rPr lang="en-US" sz="1600"/>
              <a:t>Remember to remove PRG and FXP files before publishing</a:t>
            </a:r>
          </a:p>
          <a:p>
            <a:pPr lvl="1"/>
            <a:r>
              <a:rPr lang="en-US" sz="1600"/>
              <a:t>On Server run in Dynamic Script Compilation Mode (1)</a:t>
            </a:r>
          </a:p>
          <a:p>
            <a:r>
              <a:rPr lang="en-US" sz="2000"/>
              <a:t>Updating Binaries</a:t>
            </a:r>
          </a:p>
          <a:p>
            <a:pPr lvl="1"/>
            <a:r>
              <a:rPr lang="en-US" sz="1600"/>
              <a:t>Update Web Connection Server with `bld_yourApp.prg`</a:t>
            </a:r>
          </a:p>
          <a:p>
            <a:pPr lvl="1"/>
            <a:r>
              <a:rPr lang="en-US" sz="1600"/>
              <a:t>Uploads new executable, and hot-swaps while running</a:t>
            </a:r>
          </a:p>
          <a:p>
            <a:pPr lvl="1"/>
            <a:r>
              <a:rPr lang="en-US" sz="1600"/>
              <a:t>Updating DLLs</a:t>
            </a:r>
          </a:p>
          <a:p>
            <a:pPr lvl="2"/>
            <a:r>
              <a:rPr lang="en-US" sz="1600"/>
              <a:t>Run </a:t>
            </a:r>
            <a:r>
              <a:rPr lang="en-US" sz="1600" b="1"/>
              <a:t>build.bat </a:t>
            </a:r>
            <a:r>
              <a:rPr lang="en-US" sz="1600"/>
              <a:t>to zip up binaries</a:t>
            </a:r>
            <a:endParaRPr lang="en-US" sz="1600" b="1"/>
          </a:p>
          <a:p>
            <a:pPr lvl="2"/>
            <a:r>
              <a:rPr lang="en-US" sz="1600"/>
              <a:t>Copy zip file to server </a:t>
            </a:r>
          </a:p>
          <a:p>
            <a:pPr lvl="2"/>
            <a:r>
              <a:rPr lang="en-US" sz="1600"/>
              <a:t>Module Admin: Put Servers on Hold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2"/>
            <a:r>
              <a:rPr lang="en-US" sz="1600"/>
              <a:t>Now unzip and replace DLLs</a:t>
            </a:r>
          </a:p>
          <a:p>
            <a:pPr lvl="2"/>
            <a:r>
              <a:rPr lang="en-US" sz="1600"/>
              <a:t>Module Admin: Put Server back to Running</a:t>
            </a:r>
          </a:p>
          <a:p>
            <a:pPr lvl="2"/>
            <a:endParaRPr lang="en-US" sz="1600"/>
          </a:p>
          <a:p>
            <a:pPr lvl="2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3B2FA-4CBE-4C1F-9210-8B5A6F18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BDC09-0C54-4432-9AAF-5E633004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2610"/>
            <a:ext cx="4485714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549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84B91-0907-4FD5-BA6E-84ADD9052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How Many Servers Should I Run</a:t>
            </a:r>
          </a:p>
          <a:p>
            <a:pPr lvl="1"/>
            <a:r>
              <a:rPr lang="en-US" sz="1600"/>
              <a:t>Depends on your app’s requirements</a:t>
            </a:r>
          </a:p>
          <a:p>
            <a:pPr lvl="1"/>
            <a:r>
              <a:rPr lang="en-US" sz="1600"/>
              <a:t>Low access sites run 2 instances</a:t>
            </a:r>
          </a:p>
          <a:p>
            <a:pPr lvl="1"/>
            <a:r>
              <a:rPr lang="en-US" sz="1600"/>
              <a:t>Busy sites start with: </a:t>
            </a:r>
            <a:r>
              <a:rPr lang="en-US" sz="1600" b="1"/>
              <a:t>2 Instances per Core</a:t>
            </a:r>
          </a:p>
          <a:p>
            <a:pPr lvl="1"/>
            <a:r>
              <a:rPr lang="en-US" sz="1600"/>
              <a:t>Find optimal server count: Load test and look for saturation</a:t>
            </a:r>
          </a:p>
          <a:p>
            <a:r>
              <a:rPr lang="en-US" sz="2000"/>
              <a:t>Load Testing</a:t>
            </a:r>
          </a:p>
          <a:p>
            <a:pPr lvl="1"/>
            <a:r>
              <a:rPr lang="en-US" sz="1600"/>
              <a:t>Try put the site under load</a:t>
            </a:r>
          </a:p>
          <a:p>
            <a:pPr lvl="1"/>
            <a:r>
              <a:rPr lang="en-US" sz="1600"/>
              <a:t>You can use </a:t>
            </a:r>
            <a:r>
              <a:rPr lang="en-US" sz="1600">
                <a:hlinkClick r:id="rId2"/>
              </a:rPr>
              <a:t>West Wind WebSurge</a:t>
            </a:r>
            <a:endParaRPr lang="en-US" sz="1600"/>
          </a:p>
          <a:p>
            <a:pPr lvl="1"/>
            <a:r>
              <a:rPr lang="en-US" sz="1600"/>
              <a:t>Create a typical walk through site scenario</a:t>
            </a:r>
          </a:p>
          <a:p>
            <a:pPr lvl="1"/>
            <a:r>
              <a:rPr lang="en-US" sz="1600"/>
              <a:t>Let it run under load</a:t>
            </a:r>
          </a:p>
          <a:p>
            <a:pPr lvl="1"/>
            <a:r>
              <a:rPr lang="en-US" sz="1600"/>
              <a:t>Add a large number of Web Connection Servers</a:t>
            </a:r>
          </a:p>
          <a:p>
            <a:pPr lvl="1"/>
            <a:r>
              <a:rPr lang="en-US" sz="1600"/>
              <a:t>Run in Load Based server mode</a:t>
            </a:r>
          </a:p>
          <a:p>
            <a:pPr lvl="1"/>
            <a:r>
              <a:rPr lang="en-US" sz="1600"/>
              <a:t>See if last instances are getting fired</a:t>
            </a:r>
          </a:p>
          <a:p>
            <a:pPr lvl="1"/>
            <a:r>
              <a:rPr lang="en-US" sz="1600"/>
              <a:t>If not firing or low volume you can dial back servers</a:t>
            </a:r>
          </a:p>
          <a:p>
            <a:pPr lvl="1"/>
            <a:r>
              <a:rPr lang="en-US" sz="1600"/>
              <a:t>If last ones are getting full traffic add more</a:t>
            </a:r>
          </a:p>
          <a:p>
            <a:pPr lvl="1"/>
            <a:r>
              <a:rPr lang="en-US" sz="1600"/>
              <a:t>Don’t add too many instances – check CPU load (over 80% is too high)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4BC8E-E380-4EA4-BB09-20FFFF64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Server Instances</a:t>
            </a:r>
          </a:p>
        </p:txBody>
      </p:sp>
    </p:spTree>
    <p:extLst>
      <p:ext uri="{BB962C8B-B14F-4D97-AF65-F5344CB8AC3E}">
        <p14:creationId xmlns:p14="http://schemas.microsoft.com/office/powerpoint/2010/main" val="2531741588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00551A-AA68-445A-9CD4-91B3743CF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62B4D5-7C10-44CE-944F-2A0EC29C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under 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7DCB8-A5B2-4327-999E-E0DC74D7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912"/>
            <a:ext cx="12192000" cy="55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572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762000"/>
            <a:ext cx="11480800" cy="5105400"/>
          </a:xfrm>
        </p:spPr>
        <p:txBody>
          <a:bodyPr/>
          <a:lstStyle/>
          <a:p>
            <a:r>
              <a:rPr lang="en-US" sz="2000"/>
              <a:t>Deployment is Easier Now</a:t>
            </a:r>
          </a:p>
          <a:p>
            <a:pPr lvl="1"/>
            <a:r>
              <a:rPr lang="en-US" sz="1600"/>
              <a:t>Web Connection Projects are Portable</a:t>
            </a:r>
          </a:p>
          <a:p>
            <a:pPr lvl="1"/>
            <a:r>
              <a:rPr lang="en-US" sz="1600"/>
              <a:t>Server Configuration is mostly Automatic</a:t>
            </a:r>
          </a:p>
          <a:p>
            <a:pPr lvl="1"/>
            <a:r>
              <a:rPr lang="en-US" sz="1600"/>
              <a:t>Create Site and Application Pool are the only manual steps</a:t>
            </a:r>
          </a:p>
          <a:p>
            <a:r>
              <a:rPr lang="en-US" sz="2000"/>
              <a:t>Most Time Consuming Part is Windows Install</a:t>
            </a:r>
          </a:p>
          <a:p>
            <a:pPr lvl="1"/>
            <a:r>
              <a:rPr lang="en-US" sz="1600"/>
              <a:t>Installing App on Server –  use Chocolatey!!!</a:t>
            </a:r>
          </a:p>
          <a:p>
            <a:pPr lvl="1"/>
            <a:r>
              <a:rPr lang="en-US" sz="1600"/>
              <a:t>Installing IIS</a:t>
            </a:r>
          </a:p>
          <a:p>
            <a:pPr lvl="1"/>
            <a:r>
              <a:rPr lang="en-US" sz="1600"/>
              <a:t>Uploading initial files</a:t>
            </a:r>
          </a:p>
          <a:p>
            <a:r>
              <a:rPr lang="en-US" sz="2000"/>
              <a:t>Getting Files Up to the Server</a:t>
            </a:r>
          </a:p>
          <a:p>
            <a:pPr lvl="1"/>
            <a:r>
              <a:rPr lang="en-US" sz="1600"/>
              <a:t>RDP Drive Mapping for initial files (config files and scripts)</a:t>
            </a:r>
          </a:p>
          <a:p>
            <a:pPr lvl="1"/>
            <a:r>
              <a:rPr lang="en-US" sz="1600"/>
              <a:t>For Web Files use Web Deploy from Visual Studio</a:t>
            </a:r>
          </a:p>
          <a:p>
            <a:pPr lvl="1"/>
            <a:r>
              <a:rPr lang="en-US" sz="1600"/>
              <a:t>For binaries you can use Web Deploy and upload as temp files</a:t>
            </a:r>
          </a:p>
          <a:p>
            <a:r>
              <a:rPr lang="en-US" sz="2000"/>
              <a:t>Server Config</a:t>
            </a:r>
          </a:p>
          <a:p>
            <a:pPr lvl="1"/>
            <a:r>
              <a:rPr lang="en-US" sz="1600"/>
              <a:t>Server Config is mostly automated now</a:t>
            </a:r>
            <a:endParaRPr lang="en-US" sz="2000"/>
          </a:p>
          <a:p>
            <a:pPr marL="457200" lvl="1" indent="0">
              <a:buNone/>
            </a:pPr>
            <a:r>
              <a:rPr lang="en-US" sz="1600"/>
              <a:t>	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r>
              <a:rPr lang="en-US">
                <a:hlinkClick r:id="rId2"/>
              </a:rPr>
              <a:t>https://github.com/RickStrahl/SWFOX2019_WebConnectionDeployment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D0187-25F5-4E90-B5FB-9B6751E6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990600"/>
            <a:ext cx="11480800" cy="5105400"/>
          </a:xfrm>
        </p:spPr>
        <p:txBody>
          <a:bodyPr/>
          <a:lstStyle/>
          <a:p>
            <a:r>
              <a:rPr lang="en-US" sz="2400"/>
              <a:t>Deployment used to be Hard</a:t>
            </a:r>
          </a:p>
          <a:p>
            <a:pPr lvl="1"/>
            <a:r>
              <a:rPr lang="en-US" sz="2000"/>
              <a:t>Prior to Web Connection 6 deployment was wild west</a:t>
            </a:r>
          </a:p>
          <a:p>
            <a:pPr lvl="1"/>
            <a:r>
              <a:rPr lang="en-US" sz="2000"/>
              <a:t>You were basically on your own</a:t>
            </a:r>
          </a:p>
          <a:p>
            <a:r>
              <a:rPr lang="en-US" sz="2400"/>
              <a:t>Deployment is much easier in 6.0+</a:t>
            </a:r>
          </a:p>
          <a:p>
            <a:pPr lvl="1"/>
            <a:r>
              <a:rPr lang="en-US" sz="2000"/>
              <a:t>Well defined project structure</a:t>
            </a:r>
          </a:p>
          <a:p>
            <a:pPr lvl="1"/>
            <a:r>
              <a:rPr lang="en-US" sz="2000"/>
              <a:t>Each project is self contained and isolated</a:t>
            </a:r>
          </a:p>
          <a:p>
            <a:pPr lvl="1"/>
            <a:r>
              <a:rPr lang="en-US" sz="2000"/>
              <a:t>Relative paths make installs very portable</a:t>
            </a:r>
          </a:p>
          <a:p>
            <a:pPr lvl="1"/>
            <a:r>
              <a:rPr lang="en-US" sz="2000"/>
              <a:t>Tools and scripts automate configuration:</a:t>
            </a:r>
          </a:p>
          <a:p>
            <a:pPr lvl="2"/>
            <a:r>
              <a:rPr lang="en-US" sz="2000"/>
              <a:t>IIS Installation script</a:t>
            </a:r>
          </a:p>
          <a:p>
            <a:pPr lvl="2"/>
            <a:r>
              <a:rPr lang="en-US" sz="2000"/>
              <a:t>IIS configuration via ‘Console config’</a:t>
            </a:r>
          </a:p>
          <a:p>
            <a:pPr lvl="2"/>
            <a:r>
              <a:rPr lang="en-US" sz="2000"/>
              <a:t>Scripts to package your application</a:t>
            </a:r>
          </a:p>
          <a:p>
            <a:pPr lvl="2"/>
            <a:r>
              <a:rPr lang="en-US" sz="2000"/>
              <a:t>Visual Studio or FTP to publish Web 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3D8AB-C221-4AE7-9F2C-3E0F577F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Then and Now</a:t>
            </a:r>
          </a:p>
        </p:txBody>
      </p:sp>
    </p:spTree>
    <p:extLst>
      <p:ext uri="{BB962C8B-B14F-4D97-AF65-F5344CB8AC3E}">
        <p14:creationId xmlns:p14="http://schemas.microsoft.com/office/powerpoint/2010/main" val="3195194105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76B5F1-8AFC-467A-8101-9EF866917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 Connection requires Special Consideration</a:t>
            </a:r>
          </a:p>
          <a:p>
            <a:pPr lvl="1"/>
            <a:r>
              <a:rPr lang="en-US"/>
              <a:t>Because: FoxPro has to be registered</a:t>
            </a:r>
          </a:p>
          <a:p>
            <a:pPr lvl="1"/>
            <a:r>
              <a:rPr lang="en-US"/>
              <a:t>Some Admin rights are required to install FoxPro</a:t>
            </a:r>
          </a:p>
          <a:p>
            <a:pPr lvl="1"/>
            <a:r>
              <a:rPr lang="en-US"/>
              <a:t>FoxPro COM objects have to be registered (HKLM)</a:t>
            </a:r>
          </a:p>
          <a:p>
            <a:pPr lvl="1"/>
            <a:r>
              <a:rPr lang="en-US"/>
              <a:t>FoxPro typically doesn’t run on low cost hosts</a:t>
            </a:r>
          </a:p>
          <a:p>
            <a:r>
              <a:rPr lang="en-US"/>
              <a:t>Hosting on a Virtual Machine</a:t>
            </a:r>
          </a:p>
          <a:p>
            <a:pPr lvl="1"/>
            <a:r>
              <a:rPr lang="en-US"/>
              <a:t>You can host Web Connection applications cheaply on VMs</a:t>
            </a:r>
          </a:p>
          <a:p>
            <a:pPr lvl="1"/>
            <a:r>
              <a:rPr lang="en-US"/>
              <a:t>VM is basically a cloud hosted, full Windows OS</a:t>
            </a:r>
          </a:p>
          <a:p>
            <a:pPr lvl="1"/>
            <a:r>
              <a:rPr lang="en-US"/>
              <a:t>You can have a VM up and running in about 10 minutes</a:t>
            </a:r>
          </a:p>
          <a:p>
            <a:pPr lvl="1"/>
            <a:r>
              <a:rPr lang="en-US"/>
              <a:t>I like </a:t>
            </a:r>
            <a:r>
              <a:rPr lang="en-US" b="1">
                <a:hlinkClick r:id="rId2"/>
              </a:rPr>
              <a:t>Vultr</a:t>
            </a:r>
            <a:r>
              <a:rPr lang="en-US"/>
              <a:t>: I pay $56/mth for 4 cores, 8gb mem, 100gb of disk</a:t>
            </a:r>
          </a:p>
          <a:p>
            <a:pPr lvl="1"/>
            <a:r>
              <a:rPr lang="en-US"/>
              <a:t>Recommend: </a:t>
            </a:r>
            <a:r>
              <a:rPr lang="en-US" b="1"/>
              <a:t>Minimum 2 cores and 4gb memory</a:t>
            </a:r>
          </a:p>
          <a:p>
            <a:pPr lvl="1"/>
            <a:r>
              <a:rPr lang="en-US"/>
              <a:t>Pick your provider carefully – Performance varies </a:t>
            </a:r>
            <a:r>
              <a:rPr lang="en-US" b="1"/>
              <a:t>widely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4352-A1DC-47AB-8223-D60ECBBE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47458888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0465A2-884E-4893-8321-007BFA589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Server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CA9D1-CB96-4F70-8D92-37F209159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an application online</a:t>
            </a:r>
          </a:p>
        </p:txBody>
      </p:sp>
    </p:spTree>
    <p:extLst>
      <p:ext uri="{BB962C8B-B14F-4D97-AF65-F5344CB8AC3E}">
        <p14:creationId xmlns:p14="http://schemas.microsoft.com/office/powerpoint/2010/main" val="152748893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359C3-BB33-4FC9-A461-96A305F35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143000"/>
            <a:ext cx="11480800" cy="5105400"/>
          </a:xfrm>
        </p:spPr>
        <p:txBody>
          <a:bodyPr/>
          <a:lstStyle/>
          <a:p>
            <a:r>
              <a:rPr lang="en-US" sz="2400"/>
              <a:t>Project Folder</a:t>
            </a:r>
          </a:p>
          <a:p>
            <a:pPr lvl="1"/>
            <a:r>
              <a:rPr lang="en-US" sz="2000"/>
              <a:t>Self contained folder</a:t>
            </a:r>
          </a:p>
          <a:p>
            <a:pPr lvl="1"/>
            <a:r>
              <a:rPr lang="en-US" sz="2000"/>
              <a:t>Known structure</a:t>
            </a:r>
          </a:p>
          <a:p>
            <a:pPr lvl="1"/>
            <a:r>
              <a:rPr lang="en-US" sz="2000"/>
              <a:t>All paths can be referenced relatively</a:t>
            </a:r>
          </a:p>
          <a:p>
            <a:pPr lvl="1"/>
            <a:r>
              <a:rPr lang="en-US" sz="2000"/>
              <a:t>This allows for a portable install</a:t>
            </a:r>
          </a:p>
          <a:p>
            <a:pPr lvl="1"/>
            <a:r>
              <a:rPr lang="en-US" sz="2000" b="1">
                <a:solidFill>
                  <a:srgbClr val="FFFFCC"/>
                </a:solidFill>
              </a:rPr>
              <a:t>Stick to it and it’ll be easy</a:t>
            </a:r>
          </a:p>
          <a:p>
            <a:r>
              <a:rPr lang="en-US" sz="2400"/>
              <a:t>Project Scripts and Tools</a:t>
            </a:r>
          </a:p>
          <a:p>
            <a:pPr lvl="1"/>
            <a:r>
              <a:rPr lang="en-US" sz="2000"/>
              <a:t>We provide tools for most configuration tasks</a:t>
            </a:r>
          </a:p>
          <a:p>
            <a:pPr lvl="2"/>
            <a:r>
              <a:rPr lang="en-US" sz="2000"/>
              <a:t>IIS Installation</a:t>
            </a:r>
          </a:p>
          <a:p>
            <a:pPr lvl="2"/>
            <a:r>
              <a:rPr lang="en-US" sz="2000"/>
              <a:t>IIS Configuration for your application</a:t>
            </a:r>
          </a:p>
          <a:p>
            <a:pPr lvl="2"/>
            <a:r>
              <a:rPr lang="en-US" sz="2000"/>
              <a:t>File packaging for upload</a:t>
            </a:r>
          </a:p>
          <a:p>
            <a:pPr lvl="2"/>
            <a:r>
              <a:rPr lang="en-US" sz="2000"/>
              <a:t>Re-publishing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6F5BC-BCAE-4785-A0C0-F61643D1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the Project Structure do the Work</a:t>
            </a:r>
          </a:p>
        </p:txBody>
      </p:sp>
    </p:spTree>
    <p:extLst>
      <p:ext uri="{BB962C8B-B14F-4D97-AF65-F5344CB8AC3E}">
        <p14:creationId xmlns:p14="http://schemas.microsoft.com/office/powerpoint/2010/main" val="178649801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68414-5F76-4A92-939D-EE1E92323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 your application into an EXE</a:t>
            </a:r>
          </a:p>
          <a:p>
            <a:pPr lvl="1"/>
            <a:r>
              <a:rPr lang="en-US"/>
              <a:t>Do a project build and build an EXE</a:t>
            </a:r>
          </a:p>
          <a:p>
            <a:pPr lvl="1"/>
            <a:r>
              <a:rPr lang="en-US"/>
              <a:t>Make sure you run as Admin so you can register the COM object</a:t>
            </a:r>
          </a:p>
          <a:p>
            <a:r>
              <a:rPr lang="en-US"/>
              <a:t>Test the Server</a:t>
            </a:r>
          </a:p>
          <a:p>
            <a:pPr lvl="1"/>
            <a:r>
              <a:rPr lang="en-US"/>
              <a:t>Run it as a compiled EXE from Explorer (not in VFP)</a:t>
            </a:r>
          </a:p>
          <a:p>
            <a:pPr lvl="1"/>
            <a:r>
              <a:rPr lang="en-US"/>
              <a:t>Switch into COM Mode and run the application under COM</a:t>
            </a:r>
          </a:p>
          <a:p>
            <a:pPr lvl="1"/>
            <a:r>
              <a:rPr lang="en-US"/>
              <a:t>Fix any errors you might run into </a:t>
            </a:r>
            <a:r>
              <a:rPr lang="en-US" b="1"/>
              <a:t>before you upload to the server</a:t>
            </a:r>
          </a:p>
          <a:p>
            <a:r>
              <a:rPr lang="en-US"/>
              <a:t>Package up your Files</a:t>
            </a:r>
          </a:p>
          <a:p>
            <a:pPr lvl="1"/>
            <a:r>
              <a:rPr lang="en-US"/>
              <a:t>Use </a:t>
            </a:r>
            <a:r>
              <a:rPr lang="en-US" b="1">
                <a:latin typeface="Consolas" panose="020B0609020204030204" pitchFamily="49" charset="0"/>
              </a:rPr>
              <a:t>build.bat </a:t>
            </a:r>
            <a:r>
              <a:rPr lang="en-US"/>
              <a:t>in the root to package your application</a:t>
            </a:r>
          </a:p>
          <a:p>
            <a:pPr lvl="1"/>
            <a:r>
              <a:rPr lang="en-US"/>
              <a:t>Compiles: Your Exe and Ini, plus all the Web Connection DLLs</a:t>
            </a:r>
          </a:p>
          <a:p>
            <a:r>
              <a:rPr lang="en-US"/>
              <a:t>Package up the Web</a:t>
            </a:r>
          </a:p>
          <a:p>
            <a:pPr lvl="1"/>
            <a:r>
              <a:rPr lang="en-US"/>
              <a:t>Web Folder – as is</a:t>
            </a:r>
          </a:p>
          <a:p>
            <a:pPr lvl="1"/>
            <a:r>
              <a:rPr lang="en-US"/>
              <a:t>Alternately we can publish through Visual Studio</a:t>
            </a:r>
          </a:p>
          <a:p>
            <a:pPr lvl="1"/>
            <a:r>
              <a:rPr lang="en-US"/>
              <a:t>Initial deploy by copying is faster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EFCB4-71D7-44F1-8B52-EFF9D46D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your Project Ready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217709507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128BA-7274-43C9-A77F-4976F25C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371" y="762000"/>
            <a:ext cx="11480800" cy="5105400"/>
          </a:xfrm>
        </p:spPr>
        <p:txBody>
          <a:bodyPr/>
          <a:lstStyle/>
          <a:p>
            <a:r>
              <a:rPr lang="en-US" sz="2000"/>
              <a:t>Get a Remote Machine Ready (Virtual Machine)</a:t>
            </a:r>
          </a:p>
          <a:p>
            <a:pPr lvl="1"/>
            <a:r>
              <a:rPr lang="en-US" sz="1600"/>
              <a:t>Use a Virtual Host such as </a:t>
            </a:r>
            <a:r>
              <a:rPr lang="en-US" sz="1600">
                <a:hlinkClick r:id="rId2"/>
              </a:rPr>
              <a:t>Vultr</a:t>
            </a:r>
            <a:endParaRPr lang="en-US" sz="1600"/>
          </a:p>
          <a:p>
            <a:pPr lvl="1"/>
            <a:r>
              <a:rPr lang="en-US" sz="1600"/>
              <a:t>Get a VM with minimum 2 processors and 4gb of memory</a:t>
            </a:r>
          </a:p>
          <a:p>
            <a:r>
              <a:rPr lang="en-US" sz="2000"/>
              <a:t>Use Remote Access (RDP) to access your Server</a:t>
            </a:r>
          </a:p>
          <a:p>
            <a:pPr lvl="1"/>
            <a:r>
              <a:rPr lang="en-US" sz="1600"/>
              <a:t>Remote into the machine</a:t>
            </a:r>
          </a:p>
          <a:p>
            <a:pPr lvl="1"/>
            <a:r>
              <a:rPr lang="en-US" sz="1600"/>
              <a:t>You can use Local -&gt; Remote File Mapping for basic File Copying</a:t>
            </a:r>
          </a:p>
          <a:p>
            <a:pPr lvl="1"/>
            <a:endParaRPr lang="en-US" sz="1600"/>
          </a:p>
          <a:p>
            <a:pPr marL="457200" lvl="1" indent="0">
              <a:buNone/>
            </a:pPr>
            <a:endParaRPr lang="en-US" sz="1600"/>
          </a:p>
          <a:p>
            <a:pPr lvl="1"/>
            <a:endParaRPr lang="en-US" sz="1600"/>
          </a:p>
          <a:p>
            <a:r>
              <a:rPr lang="en-US" sz="2000"/>
              <a:t>Set up your Machine</a:t>
            </a:r>
          </a:p>
          <a:p>
            <a:pPr lvl="1"/>
            <a:r>
              <a:rPr lang="en-US" sz="1600"/>
              <a:t>Do a basic Machine Setup</a:t>
            </a:r>
          </a:p>
          <a:p>
            <a:pPr lvl="1"/>
            <a:r>
              <a:rPr lang="en-US" sz="1600"/>
              <a:t>At minimum:</a:t>
            </a:r>
          </a:p>
          <a:p>
            <a:pPr lvl="2"/>
            <a:r>
              <a:rPr lang="en-US" sz="1600"/>
              <a:t>Install a decent browser (Chrome or Firefox)</a:t>
            </a:r>
          </a:p>
          <a:p>
            <a:pPr lvl="2"/>
            <a:r>
              <a:rPr lang="en-US" sz="1600"/>
              <a:t>Install a good editor (</a:t>
            </a:r>
            <a:r>
              <a:rPr lang="en-US" sz="1600">
                <a:hlinkClick r:id="rId3"/>
              </a:rPr>
              <a:t>VS Code</a:t>
            </a:r>
            <a:r>
              <a:rPr lang="en-US" sz="1600"/>
              <a:t>)</a:t>
            </a:r>
          </a:p>
          <a:p>
            <a:pPr lvl="2"/>
            <a:r>
              <a:rPr lang="en-US" sz="1600"/>
              <a:t>Install </a:t>
            </a:r>
            <a:r>
              <a:rPr lang="en-US" sz="1600">
                <a:hlinkClick r:id="rId4" action="ppaction://hlinkfile"/>
              </a:rPr>
              <a:t>Chocolatey</a:t>
            </a:r>
            <a:endParaRPr lang="en-US" sz="1600"/>
          </a:p>
          <a:p>
            <a:pPr lvl="1"/>
            <a:r>
              <a:rPr lang="en-US" sz="1600"/>
              <a:t>Better: Run a Chocolatey install script to install what you need</a:t>
            </a:r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77089-557D-4873-B079-94E8BE95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new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7512E-85D7-4F0B-9651-1BCB3597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67114"/>
            <a:ext cx="3763822" cy="10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198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DAE88C-55D1-4574-8834-EA9523F4D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40739"/>
            <a:ext cx="11480800" cy="5105400"/>
          </a:xfrm>
        </p:spPr>
        <p:txBody>
          <a:bodyPr/>
          <a:lstStyle/>
          <a:p>
            <a:r>
              <a:rPr lang="en-US"/>
              <a:t>Package Installer for Windows</a:t>
            </a:r>
          </a:p>
          <a:p>
            <a:pPr lvl="1"/>
            <a:r>
              <a:rPr lang="en-US"/>
              <a:t>Easy installation of most common tools and applications</a:t>
            </a:r>
          </a:p>
          <a:p>
            <a:pPr lvl="1"/>
            <a:r>
              <a:rPr lang="en-US"/>
              <a:t>Both open source and commercial installs</a:t>
            </a:r>
          </a:p>
          <a:p>
            <a:pPr lvl="1"/>
            <a:r>
              <a:rPr lang="en-US"/>
              <a:t>Allows updating of installed apps</a:t>
            </a:r>
          </a:p>
          <a:p>
            <a:pPr lvl="1"/>
            <a:r>
              <a:rPr lang="en-US"/>
              <a:t>Adds most things to the Windows path w/o clobbering PATH</a:t>
            </a:r>
          </a:p>
          <a:p>
            <a:r>
              <a:rPr lang="en-US"/>
              <a:t>Installation</a:t>
            </a:r>
          </a:p>
          <a:p>
            <a:pPr lvl="1"/>
            <a:r>
              <a:rPr lang="en-US"/>
              <a:t>Admin Powershell command (all one line) as Admin: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Go to site to copy commands for Powershell or Windows Command</a:t>
            </a:r>
          </a:p>
          <a:p>
            <a:pPr lvl="1"/>
            <a:r>
              <a:rPr lang="en-US">
                <a:hlinkClick r:id="rId2"/>
              </a:rPr>
              <a:t>https://chocolatey.org/install</a:t>
            </a:r>
            <a:endParaRPr lang="en-US"/>
          </a:p>
          <a:p>
            <a:r>
              <a:rPr lang="en-US"/>
              <a:t>Use it for Software Installations on Server and Local Machines!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A5689E-D1F8-43D6-9C8D-32A9C355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Chocolatey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77717-38E2-48DD-86EC-86ACF35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81400"/>
            <a:ext cx="6653871" cy="1137921"/>
          </a:xfrm>
          <a:prstGeom prst="rect">
            <a:avLst/>
          </a:prstGeom>
        </p:spPr>
      </p:pic>
      <p:sp>
        <p:nvSpPr>
          <p:cNvPr id="6" name="AutoShape 2" descr="Logo">
            <a:extLst>
              <a:ext uri="{FF2B5EF4-FFF2-40B4-BE49-F238E27FC236}">
                <a16:creationId xmlns:a16="http://schemas.microsoft.com/office/drawing/2014/main" id="{F3743990-E730-48D9-967C-8C532C0E4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466B31-704A-4B71-A846-6DDC56CC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0"/>
            <a:ext cx="157896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548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1823</Words>
  <Application>Microsoft Office PowerPoint</Application>
  <PresentationFormat>Widescreen</PresentationFormat>
  <Paragraphs>361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Consolas</vt:lpstr>
      <vt:lpstr>Times New Roman</vt:lpstr>
      <vt:lpstr>Verdana</vt:lpstr>
      <vt:lpstr>Wingdings</vt:lpstr>
      <vt:lpstr>devteach-template</vt:lpstr>
      <vt:lpstr>Deployment and Server Configuration for Web Connection Applications </vt:lpstr>
      <vt:lpstr>Agenda</vt:lpstr>
      <vt:lpstr>Deployment Then and Now</vt:lpstr>
      <vt:lpstr>Hosting Web Connection</vt:lpstr>
      <vt:lpstr>Server Setup</vt:lpstr>
      <vt:lpstr>Let the Project Structure do the Work</vt:lpstr>
      <vt:lpstr>Getting your Project Ready for Deployment</vt:lpstr>
      <vt:lpstr>Your new Machine</vt:lpstr>
      <vt:lpstr>Chocolatey</vt:lpstr>
      <vt:lpstr>PowerPoint Presentation</vt:lpstr>
      <vt:lpstr>Install IIS</vt:lpstr>
      <vt:lpstr>Manual IIS Installation</vt:lpstr>
      <vt:lpstr>Create Site and DNS</vt:lpstr>
      <vt:lpstr>Install FoxPro</vt:lpstr>
      <vt:lpstr>Deploying Web Connection</vt:lpstr>
      <vt:lpstr>Deploy Folder</vt:lpstr>
      <vt:lpstr>Web Folder and Web Deploy</vt:lpstr>
      <vt:lpstr>Deploy your Web Files</vt:lpstr>
      <vt:lpstr>Visual Studio Web Deploy Tips</vt:lpstr>
      <vt:lpstr>Copy the Build Package to the Server</vt:lpstr>
      <vt:lpstr>PowerPoint Presentation</vt:lpstr>
      <vt:lpstr>COM Mode</vt:lpstr>
      <vt:lpstr>COM Servers Not Loading?</vt:lpstr>
      <vt:lpstr>Install a SSL/TLS Certificate</vt:lpstr>
      <vt:lpstr>Updating your Code</vt:lpstr>
      <vt:lpstr>Managing Server Instances</vt:lpstr>
      <vt:lpstr>Running under Load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and Deploying Web Connection Applications</dc:title>
  <dc:creator/>
  <cp:keywords>Deploy, Web Connection, Foxpro</cp:keywords>
  <cp:lastModifiedBy/>
  <cp:revision>1</cp:revision>
  <dcterms:created xsi:type="dcterms:W3CDTF">2012-09-09T00:06:24Z</dcterms:created>
  <dcterms:modified xsi:type="dcterms:W3CDTF">2019-10-22T20:44:07Z</dcterms:modified>
</cp:coreProperties>
</file>